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8" r:id="rId6"/>
    <p:sldId id="265" r:id="rId7"/>
    <p:sldId id="276" r:id="rId8"/>
    <p:sldId id="277" r:id="rId9"/>
    <p:sldId id="267" r:id="rId10"/>
    <p:sldId id="268" r:id="rId11"/>
    <p:sldId id="266" r:id="rId12"/>
    <p:sldId id="270" r:id="rId13"/>
    <p:sldId id="282" r:id="rId14"/>
    <p:sldId id="283" r:id="rId15"/>
    <p:sldId id="272" r:id="rId16"/>
    <p:sldId id="278" r:id="rId17"/>
    <p:sldId id="269" r:id="rId18"/>
    <p:sldId id="275" r:id="rId19"/>
    <p:sldId id="263" r:id="rId20"/>
    <p:sldId id="280" r:id="rId21"/>
    <p:sldId id="264" r:id="rId22"/>
    <p:sldId id="284" r:id="rId23"/>
    <p:sldId id="285" r:id="rId24"/>
    <p:sldId id="286" r:id="rId25"/>
    <p:sldId id="281" r:id="rId26"/>
    <p:sldId id="273" r:id="rId27"/>
    <p:sldId id="287" r:id="rId28"/>
    <p:sldId id="261" r:id="rId29"/>
    <p:sldId id="260" r:id="rId30"/>
    <p:sldId id="274" r:id="rId31"/>
  </p:sldIdLst>
  <p:sldSz cx="9144000" cy="6858000" type="screen4x3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 autoAdjust="0"/>
    <p:restoredTop sz="94660"/>
  </p:normalViewPr>
  <p:slideViewPr>
    <p:cSldViewPr>
      <p:cViewPr>
        <p:scale>
          <a:sx n="85" d="100"/>
          <a:sy n="85" d="100"/>
        </p:scale>
        <p:origin x="-77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3.xml" />
  <Relationship Id="rId13" Type="http://schemas.openxmlformats.org/officeDocument/2006/relationships/slide" Target="slides/slide8.xml" />
  <Relationship Id="rId18" Type="http://schemas.openxmlformats.org/officeDocument/2006/relationships/slide" Target="slides/slide13.xml" />
  <Relationship Id="rId26" Type="http://schemas.openxmlformats.org/officeDocument/2006/relationships/slide" Target="slides/slide21.xml" />
  <Relationship Id="rId3" Type="http://schemas.openxmlformats.org/officeDocument/2006/relationships/slideMaster" Target="slideMasters/slideMaster3.xml" />
  <Relationship Id="rId21" Type="http://schemas.openxmlformats.org/officeDocument/2006/relationships/slide" Target="slides/slide16.xml" />
  <Relationship Id="rId34" Type="http://schemas.openxmlformats.org/officeDocument/2006/relationships/theme" Target="theme/theme1.xml" />
  <Relationship Id="rId7" Type="http://schemas.openxmlformats.org/officeDocument/2006/relationships/slide" Target="slides/slide2.xml" />
  <Relationship Id="rId12" Type="http://schemas.openxmlformats.org/officeDocument/2006/relationships/slide" Target="slides/slide7.xml" />
  <Relationship Id="rId17" Type="http://schemas.openxmlformats.org/officeDocument/2006/relationships/slide" Target="slides/slide12.xml" />
  <Relationship Id="rId25" Type="http://schemas.openxmlformats.org/officeDocument/2006/relationships/slide" Target="slides/slide20.xml" />
  <Relationship Id="rId33" Type="http://schemas.openxmlformats.org/officeDocument/2006/relationships/viewProps" Target="viewProps.xml" />
  <Relationship Id="rId2" Type="http://schemas.openxmlformats.org/officeDocument/2006/relationships/slideMaster" Target="slideMasters/slideMaster2.xml" />
  <Relationship Id="rId16" Type="http://schemas.openxmlformats.org/officeDocument/2006/relationships/slide" Target="slides/slide11.xml" />
  <Relationship Id="rId20" Type="http://schemas.openxmlformats.org/officeDocument/2006/relationships/slide" Target="slides/slide15.xml" />
  <Relationship Id="rId29" Type="http://schemas.openxmlformats.org/officeDocument/2006/relationships/slide" Target="slides/slide24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1.xml" />
  <Relationship Id="rId11" Type="http://schemas.openxmlformats.org/officeDocument/2006/relationships/slide" Target="slides/slide6.xml" />
  <Relationship Id="rId24" Type="http://schemas.openxmlformats.org/officeDocument/2006/relationships/slide" Target="slides/slide19.xml" />
  <Relationship Id="rId32" Type="http://schemas.openxmlformats.org/officeDocument/2006/relationships/presProps" Target="presProps.xml" />
  <Relationship Id="rId5" Type="http://schemas.openxmlformats.org/officeDocument/2006/relationships/slideMaster" Target="slideMasters/slideMaster5.xml" />
  <Relationship Id="rId15" Type="http://schemas.openxmlformats.org/officeDocument/2006/relationships/slide" Target="slides/slide10.xml" />
  <Relationship Id="rId23" Type="http://schemas.openxmlformats.org/officeDocument/2006/relationships/slide" Target="slides/slide18.xml" />
  <Relationship Id="rId28" Type="http://schemas.openxmlformats.org/officeDocument/2006/relationships/slide" Target="slides/slide23.xml" />
  <Relationship Id="rId10" Type="http://schemas.openxmlformats.org/officeDocument/2006/relationships/slide" Target="slides/slide5.xml" />
  <Relationship Id="rId19" Type="http://schemas.openxmlformats.org/officeDocument/2006/relationships/slide" Target="slides/slide14.xml" />
  <Relationship Id="rId31" Type="http://schemas.openxmlformats.org/officeDocument/2006/relationships/slide" Target="slides/slide26.xml" />
  <Relationship Id="rId4" Type="http://schemas.openxmlformats.org/officeDocument/2006/relationships/slideMaster" Target="slideMasters/slideMaster4.xml" />
  <Relationship Id="rId9" Type="http://schemas.openxmlformats.org/officeDocument/2006/relationships/slide" Target="slides/slide4.xml" />
  <Relationship Id="rId14" Type="http://schemas.openxmlformats.org/officeDocument/2006/relationships/slide" Target="slides/slide9.xml" />
  <Relationship Id="rId22" Type="http://schemas.openxmlformats.org/officeDocument/2006/relationships/slide" Target="slides/slide17.xml" />
  <Relationship Id="rId27" Type="http://schemas.openxmlformats.org/officeDocument/2006/relationships/slide" Target="slides/slide22.xml" />
  <Relationship Id="rId30" Type="http://schemas.openxmlformats.org/officeDocument/2006/relationships/slide" Target="slides/slide25.xml" />
  <Relationship Id="rId35" Type="http://schemas.openxmlformats.org/officeDocument/2006/relationships/tableStyles" Target="tableStyles.xml" />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CE30-BFEB-4BF3-90BC-0C09E733E6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3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0243C-176F-4B24-92B7-42460D687D8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7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D3CD-8822-48A8-A486-E304812DB7A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21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CE30-BFEB-4BF3-90BC-0C09E733E6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5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C6FB-2333-4648-9DCF-906843C5B0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2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F1B57-42C0-45F0-A382-0354D07AFD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8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4182-F2AC-46DD-B4D6-6E7779946B1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8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8167-7E4A-4F99-9AEA-9279661B92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43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1619-E7DE-4FD9-81C4-B13115F9F96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81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68336-09AA-4B84-8BC1-6FC0FBE63C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35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CA4D-610B-407B-A0BC-1B516CADEE0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C6FB-2333-4648-9DCF-906843C5B0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00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67873-3C46-4BCA-8DFF-D778228F1BA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0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0243C-176F-4B24-92B7-42460D687D8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25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D3CD-8822-48A8-A486-E304812DB7A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87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CE30-BFEB-4BF3-90BC-0C09E733E6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3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C6FB-2333-4648-9DCF-906843C5B0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85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F1B57-42C0-45F0-A382-0354D07AFD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42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4182-F2AC-46DD-B4D6-6E7779946B1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343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8167-7E4A-4F99-9AEA-9279661B92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06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1619-E7DE-4FD9-81C4-B13115F9F96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66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68336-09AA-4B84-8BC1-6FC0FBE63C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F1B57-42C0-45F0-A382-0354D07AFD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CA4D-610B-407B-A0BC-1B516CADEE0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39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67873-3C46-4BCA-8DFF-D778228F1BA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00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0243C-176F-4B24-92B7-42460D687D8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1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D3CD-8822-48A8-A486-E304812DB7A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33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CE30-BFEB-4BF3-90BC-0C09E733E6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82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C6FB-2333-4648-9DCF-906843C5B0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70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F1B57-42C0-45F0-A382-0354D07AFD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28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4182-F2AC-46DD-B4D6-6E7779946B1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9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8167-7E4A-4F99-9AEA-9279661B92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59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1619-E7DE-4FD9-81C4-B13115F9F96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69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4182-F2AC-46DD-B4D6-6E7779946B1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784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68336-09AA-4B84-8BC1-6FC0FBE63C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46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CA4D-610B-407B-A0BC-1B516CADEE0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54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67873-3C46-4BCA-8DFF-D778228F1BA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93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0243C-176F-4B24-92B7-42460D687D8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1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D3CD-8822-48A8-A486-E304812DB7A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94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CCE30-BFEB-4BF3-90BC-0C09E733E6C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48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2C6FB-2333-4648-9DCF-906843C5B06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71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F1B57-42C0-45F0-A382-0354D07AFD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802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14182-F2AC-46DD-B4D6-6E7779946B1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06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8167-7E4A-4F99-9AEA-9279661B92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0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98167-7E4A-4F99-9AEA-9279661B92B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349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1619-E7DE-4FD9-81C4-B13115F9F96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97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68336-09AA-4B84-8BC1-6FC0FBE63C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5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CA4D-610B-407B-A0BC-1B516CADEE0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465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67873-3C46-4BCA-8DFF-D778228F1BA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66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0243C-176F-4B24-92B7-42460D687D8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49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6D3CD-8822-48A8-A486-E304812DB7A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5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1619-E7DE-4FD9-81C4-B13115F9F96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3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68336-09AA-4B84-8BC1-6FC0FBE63CD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6CA4D-610B-407B-A0BC-1B516CADEE0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67873-3C46-4BCA-8DFF-D778228F1BA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83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3366A3-C8A0-4B12-9122-9007803B334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0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3366A3-C8A0-4B12-9122-9007803B334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3366A3-C8A0-4B12-9122-9007803B334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3366A3-C8A0-4B12-9122-9007803B334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8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3366A3-C8A0-4B12-9122-9007803B3341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9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jpg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image" Target="../media/image3.jpeg" />
  <Relationship Id="rId1" Type="http://schemas.openxmlformats.org/officeDocument/2006/relationships/slideLayout" Target="../slideLayouts/slideLayout46.xml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5.jpeg" />
  <Relationship Id="rId1" Type="http://schemas.openxmlformats.org/officeDocument/2006/relationships/slideLayout" Target="../slideLayouts/slideLayout45.xml" />
</Relationships>
</file>

<file path=ppt/slides/_rels/slide1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46.xml" />
</Relationships>
</file>

<file path=ppt/slides/_rels/slide1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35.xml" />
</Relationships>
</file>

<file path=ppt/slides/_rels/slide1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35.xml" />
</Relationships>
</file>

<file path=ppt/slides/_rels/slide19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35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20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35.xml" />
</Relationships>
</file>

<file path=ppt/slides/_rels/slide2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46.xml" />
</Relationships>
</file>

<file path=ppt/slides/_rels/slide2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35.xml" />
</Relationships>
</file>

<file path=ppt/slides/_rels/slide2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2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6.png" />
  <Relationship Id="rId1" Type="http://schemas.openxmlformats.org/officeDocument/2006/relationships/slideLayout" Target="../slideLayouts/slideLayout24.xml" />
</Relationships>
</file>

<file path=ppt/slides/_rels/slide2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7.png" />
  <Relationship Id="rId1" Type="http://schemas.openxmlformats.org/officeDocument/2006/relationships/slideLayout" Target="../slideLayouts/slideLayout13.xml" />
</Relationships>
</file>

<file path=ppt/slides/_rels/slide2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8.jpg" />
  <Relationship Id="rId1" Type="http://schemas.openxmlformats.org/officeDocument/2006/relationships/slideLayout" Target="../slideLayouts/slideLayout2.xml" />
</Relationships>
</file>

<file path=ppt/slides/_rels/slide3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40.xml" />
</Relationships>
</file>

<file path=ppt/slides/_rels/slide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35.xml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8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323850" y="4581525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2319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/>
              <a:t>REVISIÓN DE LAS DOS UNIDADES DE OBRA</a:t>
            </a:r>
            <a:endParaRPr lang="eu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“Este cálculo es un dato inventado para hacer coincidir el resultado obtenido con los valores de la certificación nº56, que no es definitiva sino parcial, y así intentar justificar la validez del ejercicio de cálculo realizado”.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443875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8568952" cy="3672408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latin typeface="Helvetica LT Std" pitchFamily="34" charset="0"/>
              </a:rPr>
              <a:t>2. Hormigón proyectado</a:t>
            </a:r>
          </a:p>
          <a:p>
            <a:pPr marL="0" indent="0">
              <a:buNone/>
            </a:pPr>
            <a:endParaRPr lang="es-ES" b="1" dirty="0" smtClean="0">
              <a:latin typeface="Helvetica LT Std" pitchFamily="34" charset="0"/>
            </a:endParaRPr>
          </a:p>
          <a:p>
            <a:r>
              <a:rPr lang="es-ES" sz="3600" dirty="0" smtClean="0">
                <a:latin typeface="Helvetica LT Std" pitchFamily="34" charset="0"/>
              </a:rPr>
              <a:t>El dictamen de la querella recoge </a:t>
            </a:r>
            <a:r>
              <a:rPr lang="es-ES" sz="3600" b="1" dirty="0" smtClean="0">
                <a:latin typeface="Helvetica LT Std" pitchFamily="34" charset="0"/>
              </a:rPr>
              <a:t>20</a:t>
            </a:r>
            <a:r>
              <a:rPr lang="es-ES" sz="3600" dirty="0" smtClean="0">
                <a:latin typeface="Helvetica LT Std" pitchFamily="34" charset="0"/>
              </a:rPr>
              <a:t> desprendimientos. </a:t>
            </a:r>
          </a:p>
          <a:p>
            <a:r>
              <a:rPr lang="es-ES" sz="3600" dirty="0" smtClean="0">
                <a:latin typeface="Helvetica LT Std" pitchFamily="34" charset="0"/>
              </a:rPr>
              <a:t>En el informe de revisión se recogen al menos </a:t>
            </a:r>
            <a:r>
              <a:rPr lang="es-ES" sz="3600" b="1" dirty="0" smtClean="0">
                <a:latin typeface="Helvetica LT Std" pitchFamily="34" charset="0"/>
              </a:rPr>
              <a:t>144</a:t>
            </a:r>
          </a:p>
          <a:p>
            <a:endParaRPr lang="eu-ES" sz="3600" dirty="0"/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395536" y="476672"/>
            <a:ext cx="71287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4000" b="1" kern="0" dirty="0" smtClean="0">
                <a:latin typeface="Helvetica LT Std" pitchFamily="34" charset="0"/>
              </a:rPr>
              <a:t>REVISIÓN DE LAS DOS UNIDADES DE OBRA</a:t>
            </a:r>
            <a:endParaRPr lang="eu-ES" sz="4000" b="1" kern="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4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HORMIGÓN PROYECTADO</a:t>
            </a:r>
            <a:endParaRPr lang="eu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3600" dirty="0" smtClean="0"/>
              <a:t>“En </a:t>
            </a:r>
            <a:r>
              <a:rPr lang="es-ES" sz="3600" dirty="0"/>
              <a:t>consecuencia, los valores de hormigón proyectado en desprendimientos y rellenos de cavidades calculados por el Dictamen se consideran </a:t>
            </a:r>
            <a:r>
              <a:rPr lang="es-ES" sz="3600" b="1" dirty="0"/>
              <a:t>totalmente </a:t>
            </a:r>
            <a:r>
              <a:rPr lang="es-ES" sz="3600" b="1" dirty="0" smtClean="0"/>
              <a:t>irreales</a:t>
            </a:r>
            <a:r>
              <a:rPr lang="es-ES" sz="3600" dirty="0" smtClean="0"/>
              <a:t>”.</a:t>
            </a:r>
            <a:endParaRPr lang="es-ES" sz="3600" dirty="0"/>
          </a:p>
          <a:p>
            <a:endParaRPr lang="eu-ES" sz="3600" dirty="0"/>
          </a:p>
        </p:txBody>
      </p:sp>
    </p:spTree>
    <p:extLst>
      <p:ext uri="{BB962C8B-B14F-4D97-AF65-F5344CB8AC3E}">
        <p14:creationId xmlns:p14="http://schemas.microsoft.com/office/powerpoint/2010/main" val="215646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3744416"/>
          </a:xfrm>
        </p:spPr>
        <p:txBody>
          <a:bodyPr/>
          <a:lstStyle/>
          <a:p>
            <a:r>
              <a:rPr lang="es-ES" dirty="0" smtClean="0">
                <a:latin typeface="Helvetica LT Std" pitchFamily="34" charset="0"/>
              </a:rPr>
              <a:t>En la construcción del túnel hubo muchas más incidencias importantes que las  descritas en el Dictamen de la querella. </a:t>
            </a:r>
          </a:p>
          <a:p>
            <a:r>
              <a:rPr lang="es-ES" dirty="0" smtClean="0">
                <a:latin typeface="Helvetica LT Std" pitchFamily="34" charset="0"/>
              </a:rPr>
              <a:t>Estas incidencias y otras no descritas tienen repercusiones en las mediciones de la Liquidación Final.</a:t>
            </a:r>
            <a:endParaRPr lang="eu-ES" dirty="0">
              <a:latin typeface="Helvetica LT Std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179512" y="476672"/>
            <a:ext cx="44644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4000" b="1" kern="0" dirty="0" smtClean="0">
                <a:latin typeface="Helvetica LT Std" pitchFamily="34" charset="0"/>
              </a:rPr>
              <a:t>INFORME </a:t>
            </a:r>
            <a:br>
              <a:rPr lang="es-ES" sz="4000" b="1" kern="0" dirty="0" smtClean="0">
                <a:latin typeface="Helvetica LT Std" pitchFamily="34" charset="0"/>
              </a:rPr>
            </a:br>
            <a:r>
              <a:rPr lang="es-ES" sz="4000" b="1" kern="0" dirty="0" smtClean="0">
                <a:latin typeface="Helvetica LT Std" pitchFamily="34" charset="0"/>
              </a:rPr>
              <a:t>DE REVISIÓN</a:t>
            </a:r>
            <a:endParaRPr lang="eu-ES" sz="4000" b="1" kern="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ediciones Arla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485" y="1632217"/>
            <a:ext cx="5400600" cy="449955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395536" y="188640"/>
            <a:ext cx="4464496" cy="14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2500" b="1" kern="0" dirty="0" smtClean="0">
                <a:latin typeface="Helvetica LT Std" pitchFamily="34" charset="0"/>
              </a:rPr>
              <a:t>LIQUIDACIÓN TRAMO ALAVÉS DE</a:t>
            </a:r>
            <a:r>
              <a:rPr lang="es-ES" sz="2500" b="1" kern="0" dirty="0">
                <a:latin typeface="Helvetica LT Std" pitchFamily="34" charset="0"/>
              </a:rPr>
              <a:t>
              </a:t>
            </a:r>
            <a:r>
              <a:rPr lang="es-ES" sz="2500" b="1" kern="0" dirty="0" smtClean="0">
                <a:latin typeface="Helvetica LT Std" pitchFamily="34" charset="0"/>
              </a:rPr>
              <a:t>ARLABAN</a:t>
            </a:r>
            <a:endParaRPr lang="eu-ES" sz="2500" b="1" kern="0" dirty="0">
              <a:latin typeface="Helvetica LT Std" pitchFamily="34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115831" y="2543626"/>
            <a:ext cx="80649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71800" y="4509120"/>
            <a:ext cx="637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FF0000"/>
                </a:solidFill>
              </a:rPr>
              <a:t>¿DE </a:t>
            </a:r>
            <a:r>
              <a:rPr lang="es-ES" sz="2400" b="1" dirty="0" smtClean="0">
                <a:solidFill>
                  <a:srgbClr val="FF0000"/>
                </a:solidFill>
              </a:rPr>
              <a:t>DÓNDE </a:t>
            </a:r>
            <a:r>
              <a:rPr lang="es-ES" sz="2400" b="1" dirty="0">
                <a:solidFill>
                  <a:srgbClr val="FF0000"/>
                </a:solidFill>
              </a:rPr>
              <a:t>PROCEDE ESTE NÚMERO?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716887" y="216413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25198"/>
                </a:solidFill>
              </a:rPr>
              <a:t>La verdadera es: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140823" y="234879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0070C0"/>
                </a:solidFill>
              </a:rPr>
              <a:t>35.449,22 </a:t>
            </a:r>
            <a:r>
              <a:rPr lang="es-ES" sz="3200" b="1" dirty="0" smtClean="0">
                <a:solidFill>
                  <a:srgbClr val="0070C0"/>
                </a:solidFill>
              </a:rPr>
              <a:t>m³</a:t>
            </a:r>
            <a:endParaRPr lang="es-ES" sz="3200" b="1" dirty="0">
              <a:solidFill>
                <a:srgbClr val="0070C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63908" y="350100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0000"/>
                </a:solidFill>
              </a:rPr>
              <a:t>28.006,51 </a:t>
            </a:r>
            <a:r>
              <a:rPr lang="es-ES" sz="3200" b="1" dirty="0" smtClean="0">
                <a:solidFill>
                  <a:srgbClr val="FF0000"/>
                </a:solidFill>
              </a:rPr>
              <a:t>m³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1785102">
            <a:off x="4933639" y="3069255"/>
            <a:ext cx="1191554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61" y="3291491"/>
            <a:ext cx="1190003" cy="10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2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391420" y="1320853"/>
            <a:ext cx="7439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>
                <a:solidFill>
                  <a:srgbClr val="000000"/>
                </a:solidFill>
                <a:latin typeface="Helvetica LT Std" pitchFamily="34" charset="0"/>
              </a:rPr>
              <a:t>EN LAS MEDICIONES de HP25 DE LA CERTIFICACIÓN 56, marzo 2009</a:t>
            </a:r>
          </a:p>
        </p:txBody>
      </p:sp>
      <p:pic>
        <p:nvPicPr>
          <p:cNvPr id="16" name="15 Imagen" descr="Desglose medi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420" y="1617778"/>
            <a:ext cx="6847039" cy="4444160"/>
          </a:xfrm>
          <a:prstGeom prst="rect">
            <a:avLst/>
          </a:prstGeom>
        </p:spPr>
      </p:pic>
      <p:sp>
        <p:nvSpPr>
          <p:cNvPr id="19" name="18 Elipse"/>
          <p:cNvSpPr/>
          <p:nvPr/>
        </p:nvSpPr>
        <p:spPr>
          <a:xfrm>
            <a:off x="3238875" y="5566475"/>
            <a:ext cx="115212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499992" y="2210380"/>
            <a:ext cx="46440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  <a:latin typeface="Helvetica LT Std" pitchFamily="34" charset="0"/>
              </a:rPr>
              <a:t>35.449,212  + 9.557,304 – 17.000,000 = </a:t>
            </a:r>
            <a:r>
              <a:rPr lang="es-ES" b="1" dirty="0">
                <a:solidFill>
                  <a:srgbClr val="FF0000"/>
                </a:solidFill>
                <a:latin typeface="Helvetica LT Std" pitchFamily="34" charset="0"/>
              </a:rPr>
              <a:t>28.006,51                Valor DICTAMEN</a:t>
            </a:r>
          </a:p>
        </p:txBody>
      </p:sp>
      <p:sp>
        <p:nvSpPr>
          <p:cNvPr id="24" name="23 Flecha derecha"/>
          <p:cNvSpPr/>
          <p:nvPr/>
        </p:nvSpPr>
        <p:spPr>
          <a:xfrm>
            <a:off x="5796136" y="2594463"/>
            <a:ext cx="576064" cy="2160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67544" y="2924944"/>
            <a:ext cx="6770915" cy="86409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649031" y="291828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12%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7668344" y="335699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dirty="0">
                <a:solidFill>
                  <a:srgbClr val="000000"/>
                </a:solidFill>
              </a:rPr>
              <a:t>8,4%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467544" y="4221088"/>
            <a:ext cx="6770915" cy="61671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4430042" y="4221088"/>
            <a:ext cx="4713958" cy="6167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  <a:latin typeface="Helvetica LT Std" pitchFamily="34" charset="0"/>
              </a:rPr>
              <a:t>NO existe medición detallada, solo un resumen de la boca Sur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467545" y="4869160"/>
            <a:ext cx="6770914" cy="68872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4430042" y="4837802"/>
            <a:ext cx="4713958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solidFill>
                  <a:srgbClr val="000000"/>
                </a:solidFill>
                <a:latin typeface="Helvetica LT Std" pitchFamily="34" charset="0"/>
              </a:rPr>
              <a:t>NO se reflejan las mediciones de la totalidad de las galerías.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395536" y="170080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67544" y="3789040"/>
            <a:ext cx="6770915" cy="432047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42" name="1 Título"/>
          <p:cNvSpPr txBox="1">
            <a:spLocks/>
          </p:cNvSpPr>
          <p:nvPr/>
        </p:nvSpPr>
        <p:spPr bwMode="auto">
          <a:xfrm>
            <a:off x="395536" y="188640"/>
            <a:ext cx="4464496" cy="14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2500" b="1" kern="0" dirty="0" smtClean="0">
                <a:latin typeface="Helvetica LT Std" pitchFamily="34" charset="0"/>
              </a:rPr>
              <a:t>LIQUIDACIÓN TRAMO ALAVÉS DE</a:t>
            </a:r>
            <a:r>
              <a:rPr lang="es-ES" sz="2500" b="1" kern="0" dirty="0">
                <a:latin typeface="Helvetica LT Std" pitchFamily="34" charset="0"/>
              </a:rPr>
              <a:t>
              </a:t>
            </a:r>
            <a:r>
              <a:rPr lang="es-ES" sz="2500" b="1" kern="0" dirty="0" smtClean="0">
                <a:latin typeface="Helvetica LT Std" pitchFamily="34" charset="0"/>
              </a:rPr>
              <a:t>ARLABAN</a:t>
            </a:r>
            <a:endParaRPr lang="eu-ES" sz="2500" b="1" kern="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7" grpId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0" grpId="0" animBg="1"/>
      <p:bldP spid="30" grpId="1" animBg="1"/>
      <p:bldP spid="20" grpId="0" animBg="1"/>
      <p:bldP spid="20" grpId="1" animBg="1"/>
      <p:bldP spid="20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LIQUIDACIÓN FINAL</a:t>
            </a:r>
            <a:endParaRPr lang="eu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informe de revisión cita textualmente: “Se considera que el error incurrido al modificar este valor en la tabla </a:t>
            </a:r>
            <a:r>
              <a:rPr lang="es-ES" b="1" dirty="0" smtClean="0"/>
              <a:t>NO ES FORTUITO </a:t>
            </a:r>
            <a:r>
              <a:rPr lang="es-ES" dirty="0" smtClean="0"/>
              <a:t> y por consiguiente ha tenido una finalidad intencionada que por su importancia se considera una </a:t>
            </a:r>
            <a:r>
              <a:rPr lang="es-ES" b="1" dirty="0" smtClean="0"/>
              <a:t>manipulación intencionada </a:t>
            </a:r>
            <a:r>
              <a:rPr lang="es-ES" dirty="0" smtClean="0"/>
              <a:t>con el fin de alterar la realidad de </a:t>
            </a:r>
            <a:r>
              <a:rPr lang="es-ES" b="1" dirty="0" smtClean="0"/>
              <a:t>forma fraudulenta</a:t>
            </a:r>
            <a:r>
              <a:rPr lang="es-ES" dirty="0" smtClean="0"/>
              <a:t>”.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4070287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456384"/>
          </a:xfrm>
        </p:spPr>
        <p:txBody>
          <a:bodyPr/>
          <a:lstStyle/>
          <a:p>
            <a:r>
              <a:rPr lang="es-ES" sz="3600" dirty="0" smtClean="0">
                <a:latin typeface="Helvetica LT Std" pitchFamily="34" charset="0"/>
              </a:rPr>
              <a:t>“En el sostenimiento del túnel </a:t>
            </a:r>
            <a:r>
              <a:rPr lang="es-ES" sz="3600" b="1" dirty="0" smtClean="0">
                <a:latin typeface="Helvetica LT Std" pitchFamily="34" charset="0"/>
              </a:rPr>
              <a:t>se ha ejecutado más hormigón </a:t>
            </a:r>
            <a:r>
              <a:rPr lang="es-ES" sz="3600" dirty="0" smtClean="0">
                <a:latin typeface="Helvetica LT Std" pitchFamily="34" charset="0"/>
              </a:rPr>
              <a:t>proyectado </a:t>
            </a:r>
            <a:r>
              <a:rPr lang="es-ES" sz="3600" b="1" dirty="0" smtClean="0">
                <a:latin typeface="Helvetica LT Std" pitchFamily="34" charset="0"/>
              </a:rPr>
              <a:t>del</a:t>
            </a:r>
            <a:r>
              <a:rPr lang="es-ES" sz="3600" dirty="0" smtClean="0">
                <a:latin typeface="Helvetica LT Std" pitchFamily="34" charset="0"/>
              </a:rPr>
              <a:t> que se ha </a:t>
            </a:r>
            <a:r>
              <a:rPr lang="es-ES" sz="3600" b="1" dirty="0" smtClean="0">
                <a:latin typeface="Helvetica LT Std" pitchFamily="34" charset="0"/>
              </a:rPr>
              <a:t>abonado finalmente</a:t>
            </a:r>
            <a:r>
              <a:rPr lang="es-ES" sz="3600" dirty="0" smtClean="0">
                <a:latin typeface="Helvetica LT Std" pitchFamily="34" charset="0"/>
              </a:rPr>
              <a:t>, en clara contradicción con lo que se pretende probar en la querella”</a:t>
            </a:r>
            <a:endParaRPr lang="eu-ES" sz="3600" dirty="0">
              <a:latin typeface="Helvetica LT Std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95536" y="370493"/>
            <a:ext cx="532859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4000" b="1" kern="0" dirty="0" smtClean="0">
                <a:latin typeface="Helvetica LT Std" pitchFamily="34" charset="0"/>
              </a:rPr>
              <a:t>LIQUIDACIÓN FINAL</a:t>
            </a:r>
            <a:endParaRPr lang="eu-ES" sz="4000" b="1" kern="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b="1" dirty="0" smtClean="0"/>
              <a:t>PILARES DE LA QUERELLA</a:t>
            </a:r>
            <a:endParaRPr lang="eu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r>
              <a:rPr lang="es-ES" dirty="0" smtClean="0"/>
              <a:t>Considerar </a:t>
            </a:r>
            <a:r>
              <a:rPr lang="es-ES" b="1" dirty="0" smtClean="0"/>
              <a:t>erróneamente</a:t>
            </a:r>
            <a:r>
              <a:rPr lang="es-ES" dirty="0" smtClean="0"/>
              <a:t> la Certificación nº56 como Certificación final.</a:t>
            </a:r>
          </a:p>
          <a:p>
            <a:pPr marL="514350" indent="-514350">
              <a:buAutoNum type="arabicPeriod"/>
            </a:pPr>
            <a:r>
              <a:rPr lang="es-ES" dirty="0" smtClean="0"/>
              <a:t>Considerar </a:t>
            </a:r>
            <a:r>
              <a:rPr lang="es-ES" b="1" dirty="0"/>
              <a:t>erróneamente</a:t>
            </a:r>
            <a:r>
              <a:rPr lang="es-ES" dirty="0"/>
              <a:t> que la            liquidación efectuada con Araba tiene carácter contractual entre </a:t>
            </a:r>
            <a:r>
              <a:rPr lang="es-ES" dirty="0" err="1"/>
              <a:t>Bidegi</a:t>
            </a:r>
            <a:r>
              <a:rPr lang="es-ES" dirty="0"/>
              <a:t> y la UTE contratista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27716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b="1" dirty="0" smtClean="0"/>
              <a:t>PILARES DE LA QUERELLA</a:t>
            </a:r>
            <a:endParaRPr lang="eu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s-ES" dirty="0" smtClean="0"/>
              <a:t>Omitir </a:t>
            </a:r>
            <a:r>
              <a:rPr lang="es-ES" b="1" dirty="0"/>
              <a:t>de manera intencionada </a:t>
            </a:r>
            <a:r>
              <a:rPr lang="es-ES" dirty="0"/>
              <a:t>una </a:t>
            </a:r>
            <a:r>
              <a:rPr lang="es-ES" dirty="0" smtClean="0"/>
              <a:t>partida </a:t>
            </a:r>
            <a:r>
              <a:rPr lang="es-ES" dirty="0"/>
              <a:t>de las mediciones de HP y </a:t>
            </a:r>
            <a:r>
              <a:rPr lang="es-ES" dirty="0" smtClean="0"/>
              <a:t>manipular </a:t>
            </a:r>
            <a:r>
              <a:rPr lang="es-ES" dirty="0"/>
              <a:t>el valor real establecido en </a:t>
            </a:r>
            <a:r>
              <a:rPr lang="es-ES" dirty="0" smtClean="0"/>
              <a:t>la </a:t>
            </a:r>
            <a:r>
              <a:rPr lang="es-ES" dirty="0"/>
              <a:t>Certificación nº56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514350" indent="-514350">
              <a:buFont typeface="+mj-lt"/>
              <a:buAutoNum type="arabicPeriod" startAt="4"/>
            </a:pPr>
            <a:r>
              <a:rPr lang="es-ES" dirty="0" smtClean="0"/>
              <a:t>Efectuar cálculos justificativos en base a datos </a:t>
            </a:r>
            <a:r>
              <a:rPr lang="es-ES" b="1" dirty="0" smtClean="0"/>
              <a:t>no representativos y sin el rigor </a:t>
            </a:r>
            <a:r>
              <a:rPr lang="es-ES" dirty="0" smtClean="0"/>
              <a:t>suficiente que garantice la fiabilidad de los mismos.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11104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4608512" cy="1143000"/>
          </a:xfrm>
        </p:spPr>
        <p:txBody>
          <a:bodyPr/>
          <a:lstStyle/>
          <a:p>
            <a:pPr algn="l"/>
            <a:r>
              <a:rPr lang="es-ES" sz="4000" b="1" dirty="0" smtClean="0">
                <a:latin typeface="Helvetica LT Std" pitchFamily="34" charset="0"/>
              </a:rPr>
              <a:t>BASE DE </a:t>
            </a:r>
            <a:br>
              <a:rPr lang="es-ES" sz="4000" b="1" dirty="0" smtClean="0">
                <a:latin typeface="Helvetica LT Std" pitchFamily="34" charset="0"/>
              </a:rPr>
            </a:br>
            <a:r>
              <a:rPr lang="es-ES" sz="4000" b="1" dirty="0" smtClean="0">
                <a:latin typeface="Helvetica LT Std" pitchFamily="34" charset="0"/>
              </a:rPr>
              <a:t>LA QUERELLA</a:t>
            </a:r>
            <a:endParaRPr lang="eu-ES" sz="4000" b="1" dirty="0">
              <a:latin typeface="Helvetica LT St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024336"/>
          </a:xfrm>
        </p:spPr>
        <p:txBody>
          <a:bodyPr/>
          <a:lstStyle/>
          <a:p>
            <a:r>
              <a:rPr lang="es-ES" dirty="0" smtClean="0">
                <a:latin typeface="Helvetica LT Std" pitchFamily="34" charset="0"/>
              </a:rPr>
              <a:t>Presuntas irregularidades en la liquidación de las obras de la autopista Gasteiz-</a:t>
            </a:r>
            <a:r>
              <a:rPr lang="es-ES" dirty="0" err="1" smtClean="0">
                <a:latin typeface="Helvetica LT Std" pitchFamily="34" charset="0"/>
              </a:rPr>
              <a:t>Eibar</a:t>
            </a:r>
            <a:r>
              <a:rPr lang="es-ES" dirty="0" smtClean="0">
                <a:latin typeface="Helvetica LT Std" pitchFamily="34" charset="0"/>
              </a:rPr>
              <a:t> en el tramo </a:t>
            </a:r>
            <a:r>
              <a:rPr lang="es-ES" dirty="0" err="1" smtClean="0">
                <a:latin typeface="Helvetica LT Std" pitchFamily="34" charset="0"/>
              </a:rPr>
              <a:t>Arlabán-Eskoriatza</a:t>
            </a:r>
            <a:r>
              <a:rPr lang="es-ES" dirty="0" smtClean="0">
                <a:latin typeface="Helvetica LT Std" pitchFamily="34" charset="0"/>
              </a:rPr>
              <a:t> Norte.</a:t>
            </a:r>
            <a:endParaRPr lang="es-ES" dirty="0">
              <a:latin typeface="Helvetica LT Std" pitchFamily="34" charset="0"/>
            </a:endParaRPr>
          </a:p>
          <a:p>
            <a:r>
              <a:rPr lang="es-ES" dirty="0" smtClean="0">
                <a:latin typeface="Helvetica LT Std" pitchFamily="34" charset="0"/>
              </a:rPr>
              <a:t>En total el importe de la querella es de 17.030.712,50€</a:t>
            </a:r>
          </a:p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8838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b="1" dirty="0" smtClean="0"/>
              <a:t>PILARES DE LA QUERELLA</a:t>
            </a:r>
            <a:endParaRPr lang="eu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s-ES" b="1" dirty="0" smtClean="0"/>
              <a:t>Considerar</a:t>
            </a:r>
            <a:r>
              <a:rPr lang="es-ES" dirty="0" smtClean="0"/>
              <a:t>
              </a:t>
            </a:r>
            <a:r>
              <a:rPr lang="es-ES" b="1" dirty="0" smtClean="0"/>
              <a:t>erróneamente</a:t>
            </a:r>
            <a:r>
              <a:rPr lang="es-ES" dirty="0" smtClean="0"/>
              <a:t> y sin justificación alguna, que todos los </a:t>
            </a:r>
            <a:r>
              <a:rPr lang="es-ES" b="1" dirty="0" smtClean="0"/>
              <a:t>incrementos</a:t>
            </a:r>
            <a:r>
              <a:rPr lang="es-ES" dirty="0" smtClean="0"/>
              <a:t> de medición respecto a la Certificación nº56 se corresponden </a:t>
            </a:r>
            <a:r>
              <a:rPr lang="es-ES" b="1" dirty="0" smtClean="0"/>
              <a:t>con trabajos no ejecutados</a:t>
            </a:r>
            <a:r>
              <a:rPr lang="es-ES" dirty="0" smtClean="0"/>
              <a:t>.</a:t>
            </a: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43486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6419056" cy="1143000"/>
          </a:xfrm>
        </p:spPr>
        <p:txBody>
          <a:bodyPr/>
          <a:lstStyle/>
          <a:p>
            <a:pPr algn="l"/>
            <a:r>
              <a:rPr lang="es-ES" b="1" dirty="0" smtClean="0"/>
              <a:t>CONCLUSIONES</a:t>
            </a:r>
            <a:endParaRPr lang="eu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b="1" dirty="0" smtClean="0"/>
              <a:t>Las </a:t>
            </a:r>
            <a:r>
              <a:rPr lang="es-ES" b="1" dirty="0"/>
              <a:t>mediciones de la Certificación nº56 </a:t>
            </a:r>
            <a:r>
              <a:rPr lang="es-ES" dirty="0"/>
              <a:t>no estaban completas a esa fecha. Por lo tanto, </a:t>
            </a:r>
            <a:r>
              <a:rPr lang="es-ES" b="1" dirty="0"/>
              <a:t>NO</a:t>
            </a:r>
            <a:r>
              <a:rPr lang="es-ES" dirty="0"/>
              <a:t> se pueden considerar como </a:t>
            </a:r>
            <a:r>
              <a:rPr lang="es-ES" b="1" dirty="0"/>
              <a:t>definitivas</a:t>
            </a:r>
            <a:r>
              <a:rPr lang="es-ES" dirty="0"/>
              <a:t> en contra de lo </a:t>
            </a:r>
            <a:r>
              <a:rPr lang="es-ES" dirty="0" smtClean="0"/>
              <a:t>que se </a:t>
            </a:r>
            <a:r>
              <a:rPr lang="es-ES" dirty="0"/>
              <a:t>establece en el dictamen.</a:t>
            </a:r>
          </a:p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817124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672408"/>
          </a:xfrm>
        </p:spPr>
        <p:txBody>
          <a:bodyPr/>
          <a:lstStyle/>
          <a:p>
            <a:r>
              <a:rPr lang="es-ES" b="1" dirty="0" smtClean="0">
                <a:latin typeface="Helvetica LT Std" pitchFamily="34" charset="0"/>
              </a:rPr>
              <a:t>“Se considera probado que la medición efectuada por el Dictamen y los valores mostrados en él, no pueden considerarse válidos, que se encuentran muy lejos de la realidad y no pueden adoptarse como los realmente ejecutados”.</a:t>
            </a:r>
            <a:endParaRPr lang="eu-ES" b="1" dirty="0">
              <a:latin typeface="Helvetica LT Std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395536" y="476672"/>
            <a:ext cx="4608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4000" b="1" kern="0" dirty="0" smtClean="0">
                <a:latin typeface="Helvetica LT Std" pitchFamily="34" charset="0"/>
              </a:rPr>
              <a:t>CONCLUSIONES</a:t>
            </a:r>
            <a:endParaRPr lang="eu-ES" sz="4000" b="1" kern="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 smtClean="0"/>
              <a:t>ESKERRIK ASKO </a:t>
            </a:r>
            <a:endParaRPr lang="eu-ES" b="1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632265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denominacion partes de tunel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8512165" cy="4536504"/>
          </a:xfr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4608512" cy="1143000"/>
          </a:xfrm>
        </p:spPr>
        <p:txBody>
          <a:bodyPr/>
          <a:lstStyle/>
          <a:p>
            <a:pPr algn="l"/>
            <a:r>
              <a:rPr lang="es-ES" sz="4000" b="1" dirty="0" smtClean="0">
                <a:latin typeface="Helvetica LT Std" pitchFamily="34" charset="0"/>
              </a:rPr>
              <a:t>TÚNELES </a:t>
            </a:r>
            <a:br>
              <a:rPr lang="es-ES" sz="4000" b="1" dirty="0" smtClean="0">
                <a:latin typeface="Helvetica LT Std" pitchFamily="34" charset="0"/>
              </a:rPr>
            </a:br>
            <a:r>
              <a:rPr lang="es-ES" sz="4000" b="1" dirty="0" smtClean="0">
                <a:latin typeface="Helvetica LT Std" pitchFamily="34" charset="0"/>
              </a:rPr>
              <a:t>DE ARLABAN</a:t>
            </a:r>
            <a:endParaRPr lang="eu-ES" sz="4000" b="1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Marcador de contenido" descr="Esquema de túne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605262" cy="4525963"/>
          </a:xfr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95536" y="476672"/>
            <a:ext cx="4608512" cy="1143000"/>
          </a:xfrm>
        </p:spPr>
        <p:txBody>
          <a:bodyPr/>
          <a:lstStyle/>
          <a:p>
            <a:pPr algn="l"/>
            <a:r>
              <a:rPr lang="es-ES" sz="4000" b="1" dirty="0" smtClean="0">
                <a:latin typeface="Helvetica LT Std" pitchFamily="34" charset="0"/>
              </a:rPr>
              <a:t>TÚNELES </a:t>
            </a:r>
            <a:br>
              <a:rPr lang="es-ES" sz="4000" b="1" dirty="0" smtClean="0">
                <a:latin typeface="Helvetica LT Std" pitchFamily="34" charset="0"/>
              </a:rPr>
            </a:br>
            <a:r>
              <a:rPr lang="es-ES" sz="4000" b="1" dirty="0" smtClean="0">
                <a:latin typeface="Helvetica LT Std" pitchFamily="34" charset="0"/>
              </a:rPr>
              <a:t>DE ARLABAN</a:t>
            </a:r>
            <a:endParaRPr lang="eu-ES" sz="4000" b="1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2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134076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Helvetica LT Std"/>
              </a:rPr>
              <a:t>La diferencia entre las mediciones de la Liquidación Final y la Certificación nº 56 correspondientes al túnel de Arlaban arroja un importe de:</a:t>
            </a:r>
          </a:p>
          <a:p>
            <a:endParaRPr lang="es-ES" dirty="0">
              <a:latin typeface="Helvetica LT Std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39752" y="1916832"/>
            <a:ext cx="4392488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18,06 Millones de Euros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583668" y="260648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59532" y="3693243"/>
            <a:ext cx="38164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LIQUIDACIÓN DE ÁLAVA: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47664" y="25649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1º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48264" y="2564904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2º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3416244"/>
            <a:ext cx="345638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INFORME TÉCNICO SOBRE: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HORMIGON PROYECTADO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FIBRAS DE ACERO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59632" y="4930969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10.113.118,43 € (*)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96136" y="497737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8.331.214,05€</a:t>
            </a:r>
            <a:endParaRPr lang="es-ES" sz="2000" dirty="0">
              <a:solidFill>
                <a:srgbClr val="FF0000"/>
              </a:solidFill>
            </a:endParaRPr>
          </a:p>
        </p:txBody>
      </p:sp>
      <p:cxnSp>
        <p:nvCxnSpPr>
          <p:cNvPr id="11" name="10 Conector angular"/>
          <p:cNvCxnSpPr/>
          <p:nvPr/>
        </p:nvCxnSpPr>
        <p:spPr>
          <a:xfrm rot="5400000">
            <a:off x="2774706" y="1924119"/>
            <a:ext cx="1260430" cy="2268252"/>
          </a:xfrm>
          <a:prstGeom prst="bentConnector3">
            <a:avLst>
              <a:gd name="adj1" fmla="val 3412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lecha abajo"/>
          <p:cNvSpPr/>
          <p:nvPr/>
        </p:nvSpPr>
        <p:spPr>
          <a:xfrm>
            <a:off x="2162783" y="4062575"/>
            <a:ext cx="216024" cy="89515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6699634" y="4339574"/>
            <a:ext cx="216024" cy="6217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2699792" y="5805264"/>
            <a:ext cx="3744416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Arial Black" pitchFamily="34" charset="0"/>
              </a:rPr>
              <a:t>17.030.712,50 €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  <a:latin typeface="Arial Black" pitchFamily="34" charset="0"/>
              </a:rPr>
              <a:t>IMPORTE DE LA QUERELLA</a:t>
            </a:r>
            <a:endParaRPr lang="es-ES" dirty="0"/>
          </a:p>
        </p:txBody>
      </p:sp>
      <p:sp>
        <p:nvSpPr>
          <p:cNvPr id="15" name="14 Llamada de flecha hacia abajo"/>
          <p:cNvSpPr/>
          <p:nvPr/>
        </p:nvSpPr>
        <p:spPr>
          <a:xfrm>
            <a:off x="4149663" y="5042361"/>
            <a:ext cx="1242138" cy="76290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4005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0" y="5399015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 QUERELLA no       </a:t>
            </a:r>
            <a:r>
              <a:rPr lang="es-ES" dirty="0" smtClean="0">
                <a:solidFill>
                  <a:srgbClr val="FF0000"/>
                </a:solidFill>
              </a:rPr>
              <a:t>justifica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16 Flecha arriba"/>
          <p:cNvSpPr/>
          <p:nvPr/>
        </p:nvSpPr>
        <p:spPr>
          <a:xfrm rot="2293013">
            <a:off x="1115615" y="5196969"/>
            <a:ext cx="288032" cy="21602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6444208" y="5399015"/>
            <a:ext cx="269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LA QUERELLA</a:t>
            </a:r>
            <a:r>
              <a:rPr lang="es-ES" dirty="0" smtClean="0">
                <a:solidFill>
                  <a:srgbClr val="00B050"/>
                </a:solidFill>
              </a:rPr>
              <a:t> justifica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19" name="18 Flecha arriba"/>
          <p:cNvSpPr/>
          <p:nvPr/>
        </p:nvSpPr>
        <p:spPr>
          <a:xfrm rot="18648708">
            <a:off x="7650088" y="5182565"/>
            <a:ext cx="288032" cy="216024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angular"/>
          <p:cNvCxnSpPr>
            <a:stCxn id="3" idx="2"/>
            <a:endCxn id="8" idx="0"/>
          </p:cNvCxnSpPr>
          <p:nvPr/>
        </p:nvCxnSpPr>
        <p:spPr>
          <a:xfrm rot="16200000" flipH="1">
            <a:off x="5146022" y="1830026"/>
            <a:ext cx="976192" cy="2196244"/>
          </a:xfrm>
          <a:prstGeom prst="bentConnector3">
            <a:avLst>
              <a:gd name="adj1" fmla="val 43170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 Título"/>
          <p:cNvSpPr txBox="1">
            <a:spLocks/>
          </p:cNvSpPr>
          <p:nvPr/>
        </p:nvSpPr>
        <p:spPr bwMode="auto">
          <a:xfrm>
            <a:off x="359532" y="116632"/>
            <a:ext cx="8244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4000" b="1" kern="0" dirty="0">
                <a:latin typeface="Helvetica LT Std" pitchFamily="34" charset="0"/>
              </a:rPr>
              <a:t>BASE DE LA QUERELLA</a:t>
            </a:r>
          </a:p>
        </p:txBody>
      </p:sp>
    </p:spTree>
    <p:extLst>
      <p:ext uri="{BB962C8B-B14F-4D97-AF65-F5344CB8AC3E}">
        <p14:creationId xmlns:p14="http://schemas.microsoft.com/office/powerpoint/2010/main" val="26293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/>
      <p:bldP spid="8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1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/>
              <a:t>EN QUÉ SE BASA LA QUERELLA</a:t>
            </a:r>
            <a:endParaRPr lang="eu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z="3600" dirty="0" smtClean="0"/>
          </a:p>
          <a:p>
            <a:r>
              <a:rPr lang="es-ES" sz="3600" dirty="0" smtClean="0"/>
              <a:t>Informe realizado por INGEOTYC</a:t>
            </a:r>
          </a:p>
          <a:p>
            <a:pPr marL="0" indent="0">
              <a:buNone/>
            </a:pPr>
            <a:endParaRPr lang="es-ES" sz="3600" dirty="0" smtClean="0"/>
          </a:p>
          <a:p>
            <a:r>
              <a:rPr lang="es-ES" sz="3600" dirty="0" smtClean="0"/>
              <a:t>Analiza sólo: Hormigón Proyectado y fibras de acero.</a:t>
            </a:r>
            <a:endParaRPr lang="eu-ES" sz="3600" dirty="0"/>
          </a:p>
        </p:txBody>
      </p:sp>
    </p:spTree>
    <p:extLst>
      <p:ext uri="{BB962C8B-B14F-4D97-AF65-F5344CB8AC3E}">
        <p14:creationId xmlns:p14="http://schemas.microsoft.com/office/powerpoint/2010/main" val="152750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845024"/>
          </a:xfrm>
        </p:spPr>
        <p:txBody>
          <a:bodyPr/>
          <a:lstStyle/>
          <a:p>
            <a:r>
              <a:rPr lang="es-ES" dirty="0" smtClean="0">
                <a:latin typeface="Helvetica LT Std" pitchFamily="34" charset="0"/>
              </a:rPr>
              <a:t>Considera que los incrementos de medición respecto a la Certificación nº56 se corresponden con trabajos no ejecutados.</a:t>
            </a:r>
          </a:p>
          <a:p>
            <a:r>
              <a:rPr lang="es-ES" dirty="0" smtClean="0">
                <a:latin typeface="Helvetica LT Std" pitchFamily="34" charset="0"/>
              </a:rPr>
              <a:t>Las mediciones del control se basan en ensayos realizados durante el Plan de Control de Calidad de la obra.</a:t>
            </a:r>
            <a:endParaRPr lang="eu-ES" dirty="0">
              <a:latin typeface="Helvetica LT Std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95536" y="476672"/>
            <a:ext cx="4824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4000" b="1" kern="0" dirty="0" smtClean="0">
                <a:latin typeface="Helvetica LT Std" pitchFamily="34" charset="0"/>
              </a:rPr>
              <a:t>ACUSACIONES DE LA QUERELLA</a:t>
            </a:r>
            <a:endParaRPr lang="eu-ES" sz="4000" b="1" kern="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692896"/>
          </a:xfrm>
        </p:spPr>
        <p:txBody>
          <a:bodyPr/>
          <a:lstStyle/>
          <a:p>
            <a:r>
              <a:rPr lang="es-ES" dirty="0" smtClean="0">
                <a:latin typeface="Helvetica LT Std" pitchFamily="34" charset="0"/>
              </a:rPr>
              <a:t>Certificaciones y documentación de obra</a:t>
            </a:r>
            <a:endParaRPr lang="es-ES" dirty="0">
              <a:latin typeface="Helvetica LT Std" pitchFamily="34" charset="0"/>
            </a:endParaRPr>
          </a:p>
          <a:p>
            <a:r>
              <a:rPr lang="es-ES" dirty="0" smtClean="0">
                <a:latin typeface="Helvetica LT Std" pitchFamily="34" charset="0"/>
              </a:rPr>
              <a:t>Ensayos de fibra de acero y de HP efectuados durante la construcción de la obra</a:t>
            </a:r>
            <a:endParaRPr lang="eu-ES" dirty="0">
              <a:latin typeface="Helvetica LT Std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476672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4000" b="1" kern="0" dirty="0" smtClean="0">
                <a:latin typeface="Helvetica LT Std" pitchFamily="34" charset="0"/>
              </a:rPr>
              <a:t>FUENTES UTILIZADAS POR LA QUERELLA</a:t>
            </a:r>
            <a:endParaRPr lang="eu-ES" sz="4000" b="1" kern="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629000"/>
          </a:xfrm>
        </p:spPr>
        <p:txBody>
          <a:bodyPr/>
          <a:lstStyle/>
          <a:p>
            <a:r>
              <a:rPr lang="es-ES" dirty="0" smtClean="0">
                <a:latin typeface="Helvetica LT Std" pitchFamily="34" charset="0"/>
              </a:rPr>
              <a:t>Dictamina  que el informe de INGEOTIC </a:t>
            </a:r>
          </a:p>
          <a:p>
            <a:pPr lvl="1"/>
            <a:r>
              <a:rPr lang="es-ES" dirty="0" smtClean="0">
                <a:latin typeface="Helvetica LT Std" pitchFamily="34" charset="0"/>
              </a:rPr>
              <a:t>Considera </a:t>
            </a:r>
            <a:r>
              <a:rPr lang="es-ES" b="1" dirty="0" smtClean="0">
                <a:latin typeface="Helvetica LT Std" pitchFamily="34" charset="0"/>
              </a:rPr>
              <a:t>erróneamente</a:t>
            </a:r>
            <a:r>
              <a:rPr lang="es-ES" dirty="0" smtClean="0">
                <a:latin typeface="Helvetica LT Std" pitchFamily="34" charset="0"/>
              </a:rPr>
              <a:t> las mediciones de la Certificación nº 56 como completas y definitivas.</a:t>
            </a:r>
          </a:p>
          <a:p>
            <a:pPr lvl="1"/>
            <a:r>
              <a:rPr lang="es-ES" dirty="0" smtClean="0">
                <a:latin typeface="Helvetica LT Std" pitchFamily="34" charset="0"/>
              </a:rPr>
              <a:t>Considera </a:t>
            </a:r>
            <a:r>
              <a:rPr lang="es-ES" b="1" dirty="0" smtClean="0">
                <a:latin typeface="Helvetica LT Std" pitchFamily="34" charset="0"/>
              </a:rPr>
              <a:t>erróneamente</a:t>
            </a:r>
            <a:r>
              <a:rPr lang="es-ES" dirty="0" smtClean="0">
                <a:latin typeface="Helvetica LT Std" pitchFamily="34" charset="0"/>
              </a:rPr>
              <a:t> el abono de los gastos por parte de Araba como liquidación definitiva del tramo alavés.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pPr marL="0" indent="0">
              <a:buNone/>
            </a:pPr>
            <a:endParaRPr lang="eu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3528" y="476672"/>
            <a:ext cx="626469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4000" b="1" kern="0" dirty="0" smtClean="0">
                <a:latin typeface="Helvetica LT Std" pitchFamily="34" charset="0"/>
              </a:rPr>
              <a:t>INFORME DE REVISIÓN</a:t>
            </a:r>
            <a:endParaRPr lang="eu-ES" sz="4000" b="1" kern="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773016"/>
          </a:xfrm>
        </p:spPr>
        <p:txBody>
          <a:bodyPr/>
          <a:lstStyle/>
          <a:p>
            <a:r>
              <a:rPr lang="es-ES" sz="3000" dirty="0" smtClean="0">
                <a:latin typeface="Helvetica LT Std" pitchFamily="34" charset="0"/>
              </a:rPr>
              <a:t>Confunde y fusiona los marcos de relaciones entre diputaciones y </a:t>
            </a:r>
            <a:r>
              <a:rPr lang="es-ES" sz="3000" dirty="0" err="1" smtClean="0">
                <a:latin typeface="Helvetica LT Std" pitchFamily="34" charset="0"/>
              </a:rPr>
              <a:t>Bidegi</a:t>
            </a:r>
            <a:r>
              <a:rPr lang="es-ES" sz="3000" dirty="0" smtClean="0">
                <a:latin typeface="Helvetica LT Std" pitchFamily="34" charset="0"/>
              </a:rPr>
              <a:t>-contratista.</a:t>
            </a:r>
          </a:p>
          <a:p>
            <a:r>
              <a:rPr lang="es-ES" sz="3000" dirty="0" smtClean="0">
                <a:latin typeface="Helvetica LT Std" pitchFamily="34" charset="0"/>
              </a:rPr>
              <a:t>Confunde Liquidación Final con Certificación nº56.</a:t>
            </a:r>
          </a:p>
          <a:p>
            <a:r>
              <a:rPr lang="es-ES" sz="3000" dirty="0" smtClean="0">
                <a:latin typeface="Helvetica LT Std" pitchFamily="34" charset="0"/>
              </a:rPr>
              <a:t>La Liquidación de la Obra, obligatoriamente, debe contemplar el tramo completo y debe ser </a:t>
            </a:r>
            <a:r>
              <a:rPr lang="es-ES" sz="3000" dirty="0">
                <a:latin typeface="Helvetica LT Std" pitchFamily="34" charset="0"/>
              </a:rPr>
              <a:t>Ú</a:t>
            </a:r>
            <a:r>
              <a:rPr lang="es-ES" sz="3000" dirty="0" smtClean="0">
                <a:latin typeface="Helvetica LT Std" pitchFamily="34" charset="0"/>
              </a:rPr>
              <a:t>NICO.</a:t>
            </a:r>
            <a:endParaRPr lang="eu-ES" sz="3000" dirty="0">
              <a:latin typeface="Helvetica LT Std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476672"/>
            <a:ext cx="576064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s-ES" sz="4000" b="1" kern="0" dirty="0" smtClean="0">
                <a:latin typeface="Helvetica LT Std" pitchFamily="34" charset="0"/>
              </a:rPr>
              <a:t>LIQUIDACIÓN TRAMO ALAVÉS DE</a:t>
            </a:r>
            <a:r>
              <a:rPr lang="es-ES" sz="4000" b="1" kern="0" dirty="0">
                <a:latin typeface="Helvetica LT Std" pitchFamily="34" charset="0"/>
              </a:rPr>
              <a:t>
              </a:t>
            </a:r>
            <a:r>
              <a:rPr lang="es-ES" sz="4000" b="1" kern="0" dirty="0" smtClean="0">
                <a:latin typeface="Helvetica LT Std" pitchFamily="34" charset="0"/>
              </a:rPr>
              <a:t>ARLABAN</a:t>
            </a:r>
            <a:endParaRPr lang="eu-ES" sz="4000" b="1" kern="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8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/>
              <a:t>REVISIÓN DE LAS DOS UNIDADES DE OBRA</a:t>
            </a:r>
            <a:endParaRPr lang="eu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/>
              <a:t>
              </a:t>
            </a:r>
            <a:r>
              <a:rPr lang="es-ES" dirty="0" smtClean="0"/>
              <a:t>1.  </a:t>
            </a:r>
            <a:r>
              <a:rPr lang="es-ES" b="1" dirty="0" smtClean="0"/>
              <a:t>FIBRAS DE ACERO</a:t>
            </a:r>
          </a:p>
          <a:p>
            <a:pPr marL="0" indent="0">
              <a:buNone/>
            </a:pPr>
            <a:r>
              <a:rPr lang="es-ES" dirty="0" smtClean="0"/>
              <a:t>	El dictamen de la querella </a:t>
            </a:r>
            <a:r>
              <a:rPr lang="es-ES" b="1" dirty="0" smtClean="0"/>
              <a:t>SUPONE</a:t>
            </a:r>
            <a:r>
              <a:rPr lang="es-ES" dirty="0" smtClean="0"/>
              <a:t> 	que hay un número concreto de 	densidad de fibra de acero cuando es 	</a:t>
            </a:r>
            <a:r>
              <a:rPr lang="es-ES" b="1" dirty="0" smtClean="0"/>
              <a:t>IMPOSIBLE</a:t>
            </a:r>
            <a:r>
              <a:rPr lang="es-ES" dirty="0" smtClean="0"/>
              <a:t> medirlo.</a:t>
            </a:r>
          </a:p>
          <a:p>
            <a:pPr marL="0" indent="0">
              <a:buNone/>
            </a:pPr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36619670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762</Words>
  <PresentationFormat>Presentación en pantalla (4:3)</PresentationFormat>
  <Paragraphs>91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26</vt:i4>
      </vt:variant>
    </vt:vector>
  </HeadingPairs>
  <LinksUpToDate>false</LinksUpToDate>
  <SharedDoc>false</SharedDoc>
  <HyperlinksChanged>false</HyperlinksChanged>
</Properties>
</file>